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3"/>
  </p:notesMasterIdLst>
  <p:sldIdLst>
    <p:sldId id="266" r:id="rId3"/>
    <p:sldId id="265" r:id="rId4"/>
    <p:sldId id="462" r:id="rId5"/>
    <p:sldId id="491" r:id="rId6"/>
    <p:sldId id="489" r:id="rId7"/>
    <p:sldId id="493" r:id="rId8"/>
    <p:sldId id="494" r:id="rId9"/>
    <p:sldId id="490" r:id="rId10"/>
    <p:sldId id="521" r:id="rId11"/>
    <p:sldId id="498" r:id="rId12"/>
    <p:sldId id="500" r:id="rId13"/>
    <p:sldId id="503" r:id="rId14"/>
    <p:sldId id="510" r:id="rId15"/>
    <p:sldId id="506" r:id="rId16"/>
    <p:sldId id="511" r:id="rId17"/>
    <p:sldId id="512" r:id="rId18"/>
    <p:sldId id="514" r:id="rId19"/>
    <p:sldId id="518" r:id="rId20"/>
    <p:sldId id="520" r:id="rId21"/>
    <p:sldId id="522" r:id="rId22"/>
  </p:sldIdLst>
  <p:sldSz cx="9144000" cy="6858000" type="screen4x3"/>
  <p:notesSz cx="6807200" cy="9939338"/>
  <p:custDataLst>
    <p:tags r:id="rId2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474"/>
    <a:srgbClr val="175079"/>
    <a:srgbClr val="A4B543"/>
    <a:srgbClr val="C5D64C"/>
    <a:srgbClr val="DB4126"/>
    <a:srgbClr val="000000"/>
    <a:srgbClr val="3B3B3B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9" autoAdjust="0"/>
    <p:restoredTop sz="94286" autoAdjust="0"/>
  </p:normalViewPr>
  <p:slideViewPr>
    <p:cSldViewPr snapToGrid="0">
      <p:cViewPr varScale="1">
        <p:scale>
          <a:sx n="73" d="100"/>
          <a:sy n="73" d="100"/>
        </p:scale>
        <p:origin x="1278" y="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84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05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연산자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피연산자의</a:t>
            </a:r>
            <a:r>
              <a:rPr lang="ko-KR" altLang="en-US" dirty="0"/>
              <a:t> 크기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74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50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60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relation.c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3" y="1603993"/>
            <a:ext cx="7250222" cy="25135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두 </a:t>
            </a:r>
            <a:r>
              <a:rPr lang="ko-KR" altLang="en-US" sz="1200" dirty="0" err="1">
                <a:latin typeface="+mn-ea"/>
              </a:rPr>
              <a:t>피연산자의</a:t>
            </a:r>
            <a:r>
              <a:rPr lang="ko-KR" altLang="en-US" sz="1200" dirty="0">
                <a:latin typeface="+mn-ea"/>
              </a:rPr>
              <a:t> 크기를 비교하기 위한 </a:t>
            </a:r>
            <a:r>
              <a:rPr lang="ko-KR" altLang="en-US" sz="1200" dirty="0" smtClean="0">
                <a:latin typeface="+mn-ea"/>
              </a:rPr>
              <a:t>연산자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관계연산자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비교 결과가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참이면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거짓이면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1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관계연산자 </a:t>
            </a:r>
            <a:r>
              <a:rPr lang="en-US" altLang="ko-KR" sz="1200" dirty="0">
                <a:latin typeface="+mn-ea"/>
              </a:rPr>
              <a:t>!=, &gt;=, &lt;=</a:t>
            </a:r>
            <a:r>
              <a:rPr lang="ko-KR" altLang="en-US" sz="1200" dirty="0">
                <a:latin typeface="+mn-ea"/>
              </a:rPr>
              <a:t>는 연산 기호의 </a:t>
            </a:r>
            <a:r>
              <a:rPr lang="ko-KR" altLang="en-US" sz="1200" dirty="0" smtClean="0">
                <a:latin typeface="+mn-ea"/>
              </a:rPr>
              <a:t>순서 주의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관계연산자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==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대입연산자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=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혼동하지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않도록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주의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정수형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실수형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문자형 등이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피연산자가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될 수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있음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latin typeface="+mn-ea"/>
              </a:rPr>
              <a:t>피연산자가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문자인 경우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문자 </a:t>
            </a:r>
            <a:r>
              <a:rPr lang="ko-KR" altLang="en-US" sz="1200" dirty="0" err="1">
                <a:latin typeface="+mn-ea"/>
              </a:rPr>
              <a:t>코드값에</a:t>
            </a:r>
            <a:r>
              <a:rPr lang="ko-KR" altLang="en-US" sz="1200" dirty="0">
                <a:latin typeface="+mn-ea"/>
              </a:rPr>
              <a:t> 대한 비교의 결과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문자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코드값이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97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이고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문자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Z’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코드값이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90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이므로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연산식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(‘Z’ &lt; ‘a’)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인 참을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의미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즉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문자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0’ &lt; ‘1’ &lt; ‘2’ &lt; ‘3’ &lt; … &lt; ‘9’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인 관계가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있으며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a’ &lt; ‘b’ &lt; ‘c’ &lt; … &lt; ‘x’ &lt; ‘y’ &lt; ‘z’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관계가 있고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,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대문자도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마찬가지이며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‘Z’ &lt; ‘a’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로 소문자는 대문자보다 모두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큼 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18" y="4045810"/>
            <a:ext cx="5405224" cy="17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4" y="4627880"/>
            <a:ext cx="5042749" cy="177791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논리연산자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547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78" y="944807"/>
            <a:ext cx="4781317" cy="3467385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23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33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logic.c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4" y="1476993"/>
            <a:ext cx="4022624" cy="4596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200" dirty="0" smtClean="0">
                <a:latin typeface="+mn-ea"/>
              </a:rPr>
              <a:t>세 </a:t>
            </a:r>
            <a:r>
              <a:rPr lang="ko-KR" altLang="en-US" sz="1200" dirty="0">
                <a:latin typeface="+mn-ea"/>
              </a:rPr>
              <a:t>가지의 논리연산자 </a:t>
            </a:r>
            <a:r>
              <a:rPr lang="en-US" altLang="ko-KR" sz="1200" dirty="0">
                <a:latin typeface="+mn-ea"/>
              </a:rPr>
              <a:t>&amp;&amp;, ||, !</a:t>
            </a:r>
            <a:r>
              <a:rPr lang="ko-KR" altLang="en-US" sz="1200" dirty="0">
                <a:latin typeface="+mn-ea"/>
              </a:rPr>
              <a:t>을 </a:t>
            </a:r>
            <a:r>
              <a:rPr lang="ko-KR" altLang="en-US" sz="1200" dirty="0" smtClean="0">
                <a:latin typeface="+mn-ea"/>
              </a:rPr>
              <a:t>제공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논리연산자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&amp;&amp;, ||, !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은 각각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and, or,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not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의미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결과가 참이면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1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거짓이면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을 반환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en-US" altLang="ko-KR" sz="1200" dirty="0" smtClean="0">
                <a:latin typeface="+mn-ea"/>
              </a:rPr>
              <a:t>C </a:t>
            </a:r>
            <a:r>
              <a:rPr lang="ko-KR" altLang="en-US" sz="1200" dirty="0">
                <a:latin typeface="+mn-ea"/>
              </a:rPr>
              <a:t>언어에서 참과 거짓의 </a:t>
            </a:r>
            <a:r>
              <a:rPr lang="ko-KR" altLang="en-US" sz="1200" dirty="0" smtClean="0">
                <a:latin typeface="+mn-ea"/>
              </a:rPr>
              <a:t>논리형은 </a:t>
            </a:r>
            <a:r>
              <a:rPr lang="ko-KR" altLang="en-US" sz="1200" dirty="0">
                <a:latin typeface="+mn-ea"/>
              </a:rPr>
              <a:t>따로 </a:t>
            </a:r>
            <a:r>
              <a:rPr lang="ko-KR" altLang="en-US" sz="1200" dirty="0" smtClean="0">
                <a:latin typeface="+mn-ea"/>
              </a:rPr>
              <a:t>없음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0, 0.0, \0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은 거짓을 의미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 아닌 모든 정수와 실수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그리고 널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(null)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문자 ‘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\0’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아닌 모든 문자와 문자열은 모두 참을 의미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200" dirty="0">
                <a:latin typeface="+mn-ea"/>
              </a:rPr>
              <a:t>논리연산자 </a:t>
            </a:r>
            <a:r>
              <a:rPr lang="en-US" altLang="ko-KR" sz="1200" dirty="0" smtClean="0">
                <a:latin typeface="+mn-ea"/>
              </a:rPr>
              <a:t>&amp;&amp;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두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피연산자가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모두 참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 아니어야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 결과가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1(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참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이며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나머지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경우는 모두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200" dirty="0" smtClean="0">
                <a:latin typeface="+mn-ea"/>
              </a:rPr>
              <a:t>논리연산자 </a:t>
            </a:r>
            <a:r>
              <a:rPr lang="en-US" altLang="ko-KR" sz="1200" dirty="0" smtClean="0">
                <a:latin typeface="+mn-ea"/>
              </a:rPr>
              <a:t>||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두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중에서 하나만 참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 아니어야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이고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,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모두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0(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거짓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200" dirty="0" smtClean="0">
                <a:latin typeface="+mn-ea"/>
              </a:rPr>
              <a:t>논리연산자 </a:t>
            </a:r>
            <a:r>
              <a:rPr lang="en-US" altLang="ko-KR" sz="1200" dirty="0" smtClean="0">
                <a:latin typeface="+mn-ea"/>
              </a:rPr>
              <a:t>!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단항연산자로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피연산자가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 결과는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1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이고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참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 아닌 값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 결과는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0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200" dirty="0">
                <a:latin typeface="+mn-ea"/>
              </a:rPr>
              <a:t>비트논리연산자 </a:t>
            </a:r>
            <a:r>
              <a:rPr lang="en-US" altLang="ko-KR" sz="1200" dirty="0">
                <a:latin typeface="+mn-ea"/>
              </a:rPr>
              <a:t>: &amp;, | 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5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각 </a:t>
            </a: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비트별로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 논리값을 계산함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99" y="1098632"/>
            <a:ext cx="4544150" cy="33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조건 연산자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74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15" y="889722"/>
            <a:ext cx="4959499" cy="4409479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50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60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condition.c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4" y="1603993"/>
            <a:ext cx="4044658" cy="1374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연산자    </a:t>
            </a:r>
            <a:r>
              <a:rPr lang="en-US" altLang="ko-KR" sz="1200" dirty="0" smtClean="0">
                <a:latin typeface="+mn-ea"/>
              </a:rPr>
              <a:t>?       </a:t>
            </a:r>
            <a:r>
              <a:rPr lang="en-US" altLang="ko-KR" sz="1200" dirty="0">
                <a:latin typeface="+mn-ea"/>
              </a:rPr>
              <a:t>: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조건연산자는 조건에 따라 주어진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피연산자가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결과값이 되는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삼항연산자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즉 </a:t>
            </a:r>
            <a:r>
              <a:rPr lang="ko-KR" altLang="en-US" sz="1200" dirty="0" err="1">
                <a:latin typeface="+mn-ea"/>
              </a:rPr>
              <a:t>연산식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(x ? a </a:t>
            </a:r>
            <a:r>
              <a:rPr lang="en-US" altLang="ko-KR" sz="1200" dirty="0" smtClean="0">
                <a:latin typeface="+mn-ea"/>
              </a:rPr>
              <a:t>: b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피연산자는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x, a, b </a:t>
            </a:r>
            <a:r>
              <a:rPr lang="ko-KR" altLang="en-US" sz="1200" dirty="0">
                <a:latin typeface="+mn-ea"/>
              </a:rPr>
              <a:t>세 </a:t>
            </a:r>
            <a:r>
              <a:rPr lang="ko-KR" altLang="en-US" sz="1200" dirty="0" smtClean="0">
                <a:latin typeface="+mn-ea"/>
              </a:rPr>
              <a:t>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피연산자인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x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참이면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 아니면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결과는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이며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x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이면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거짓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결과는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b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34377" y="1069598"/>
            <a:ext cx="4792338" cy="4256265"/>
            <a:chOff x="4212343" y="1450598"/>
            <a:chExt cx="4792338" cy="4256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344" y="1450598"/>
              <a:ext cx="4792337" cy="157471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343" y="2952306"/>
              <a:ext cx="4792337" cy="2754557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1" y="3066849"/>
            <a:ext cx="3307738" cy="24130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036" y="5446531"/>
            <a:ext cx="3655086" cy="12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형변환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연산자와 </a:t>
            </a:r>
            <a:endParaRPr lang="en-US" altLang="ko-KR" sz="32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연산자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우선순위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4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529645" cy="87572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변환은 크기 </a:t>
            </a:r>
            <a:r>
              <a:rPr lang="ko-KR" altLang="en-US" dirty="0" err="1"/>
              <a:t>자료형의</a:t>
            </a:r>
            <a:r>
              <a:rPr lang="ko-KR" altLang="en-US" dirty="0"/>
              <a:t> 범주 변화에 따른 </a:t>
            </a:r>
            <a:r>
              <a:rPr lang="ko-KR" altLang="en-US" dirty="0" smtClean="0"/>
              <a:t>구분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내림변환과 올림변환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19" y="3610930"/>
            <a:ext cx="3954250" cy="2798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20" y="1739513"/>
            <a:ext cx="3954250" cy="168617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29875" y="1336228"/>
            <a:ext cx="4363311" cy="519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올림변환</a:t>
            </a:r>
          </a:p>
          <a:p>
            <a:pPr lvl="1"/>
            <a:r>
              <a:rPr lang="ko-KR" altLang="en-US" dirty="0" smtClean="0"/>
              <a:t>작은 범주의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보다 큰 범주인 형</a:t>
            </a:r>
            <a:r>
              <a:rPr lang="en-US" altLang="ko-KR" dirty="0" smtClean="0"/>
              <a:t>(double)</a:t>
            </a:r>
            <a:r>
              <a:rPr lang="ko-KR" altLang="en-US" dirty="0" smtClean="0"/>
              <a:t>으로의 </a:t>
            </a:r>
            <a:r>
              <a:rPr lang="ko-KR" altLang="en-US" dirty="0" err="1" smtClean="0"/>
              <a:t>형변환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올림변환은 형 넓히기라고도 부름</a:t>
            </a:r>
          </a:p>
          <a:p>
            <a:pPr lvl="1"/>
            <a:r>
              <a:rPr lang="ko-KR" altLang="en-US" dirty="0" smtClean="0"/>
              <a:t>올림변환은 정보의 손실이 없으므로 컴파일러에 의해 자동으로 수행 가능</a:t>
            </a:r>
          </a:p>
          <a:p>
            <a:pPr lvl="2"/>
            <a:r>
              <a:rPr lang="ko-KR" altLang="en-US" dirty="0" smtClean="0"/>
              <a:t>컴파일러가 자동으로 수행하는 </a:t>
            </a:r>
            <a:r>
              <a:rPr lang="ko-KR" altLang="en-US" dirty="0" err="1" smtClean="0"/>
              <a:t>형변환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묵시적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r>
              <a:rPr lang="ko-KR" altLang="en-US" dirty="0" smtClean="0"/>
              <a:t>내림변환</a:t>
            </a:r>
          </a:p>
          <a:p>
            <a:pPr lvl="1"/>
            <a:r>
              <a:rPr lang="ko-KR" altLang="en-US" dirty="0" smtClean="0"/>
              <a:t>큰 범주의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(double)</a:t>
            </a:r>
            <a:r>
              <a:rPr lang="ko-KR" altLang="en-US" dirty="0" smtClean="0"/>
              <a:t>에서 보다 작은 범주인 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으로의 </a:t>
            </a:r>
            <a:r>
              <a:rPr lang="ko-KR" altLang="en-US" dirty="0" err="1" smtClean="0"/>
              <a:t>형변환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대입연산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a = 3.4</a:t>
            </a:r>
            <a:r>
              <a:rPr lang="ko-KR" altLang="en-US" dirty="0" smtClean="0"/>
              <a:t>에서 내림변환이 필요</a:t>
            </a:r>
          </a:p>
          <a:p>
            <a:pPr lvl="2"/>
            <a:r>
              <a:rPr lang="ko-KR" altLang="en-US" dirty="0" smtClean="0"/>
              <a:t>컴파일러가 스스로 시행하는 묵시적 내림변환의 경우 정보의 손실이 일어날 수 있으므로 경고를 발생</a:t>
            </a:r>
          </a:p>
          <a:p>
            <a:pPr lvl="2"/>
            <a:r>
              <a:rPr lang="ko-KR" altLang="en-US" dirty="0" smtClean="0"/>
              <a:t>프로그래머의 명시적 </a:t>
            </a:r>
            <a:r>
              <a:rPr lang="ko-KR" altLang="en-US" dirty="0" err="1" smtClean="0"/>
              <a:t>형변환이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7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0684" y="5722841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형변환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547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23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33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shift.c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4604" y="1603993"/>
            <a:ext cx="7002571" cy="25135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명시적 </a:t>
            </a:r>
            <a:r>
              <a:rPr lang="ko-KR" altLang="en-US" sz="1200" dirty="0" err="1" smtClean="0">
                <a:latin typeface="+mn-ea"/>
              </a:rPr>
              <a:t>형변환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>
                <a:latin typeface="+mn-ea"/>
              </a:rPr>
              <a:t>explicit type conversion)</a:t>
            </a:r>
            <a:endParaRPr lang="ko-KR" altLang="en-US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형변환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연산자를 사용하여 </a:t>
            </a: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자료형을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 지정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(</a:t>
            </a: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자료형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)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피연산자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’ 형식으로 하여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지정한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자료형으로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변환함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올림변환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상수나 변수의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정수값을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실수로 변환하려면 올림변환을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사용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double) 7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 결과는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7.0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내림변환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실수의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소수부분을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없애고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정수로 사용하려면 내림변환을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사용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1100" dirty="0" err="1" smtClean="0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) 3.8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 결과는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3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단항연산자인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형변환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연산자는 모든 이항연산자보다 먼저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계산</a:t>
            </a:r>
            <a:endParaRPr lang="ko-KR" altLang="en-US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14" y="4540931"/>
            <a:ext cx="3549372" cy="1308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" y="4148914"/>
            <a:ext cx="4375503" cy="17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09516" y="310038"/>
            <a:ext cx="7338859" cy="408323"/>
          </a:xfrm>
        </p:spPr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 err="1" smtClean="0"/>
              <a:t>sizeof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547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85" y="45022"/>
            <a:ext cx="4886052" cy="413588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50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60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comma.c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63" y="220337"/>
            <a:ext cx="4694433" cy="396056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57826" y="1927725"/>
            <a:ext cx="3826310" cy="1989840"/>
            <a:chOff x="3432826" y="784725"/>
            <a:chExt cx="3826310" cy="1989840"/>
          </a:xfrm>
        </p:grpSpPr>
        <p:grpSp>
          <p:nvGrpSpPr>
            <p:cNvPr id="15" name="그룹 14"/>
            <p:cNvGrpSpPr/>
            <p:nvPr/>
          </p:nvGrpSpPr>
          <p:grpSpPr>
            <a:xfrm>
              <a:off x="3575947" y="784725"/>
              <a:ext cx="2145667" cy="797160"/>
              <a:chOff x="5169020" y="1700804"/>
              <a:chExt cx="1863681" cy="921598"/>
            </a:xfrm>
          </p:grpSpPr>
          <p:pic>
            <p:nvPicPr>
              <p:cNvPr id="16" name="Picture 5" descr="H:\____★입찰제안서★___\ _★신규입찰제안서\★세종스마트스쿨 3차\2_디자인작업소스\_표지 디자인\발표자료\_내용디자인\이미지\이미지들\t_02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9020" y="1700804"/>
                <a:ext cx="1863681" cy="921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5566669" y="1976941"/>
                <a:ext cx="1097351" cy="24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176338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defTabSz="1176338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defTabSz="1176338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defTabSz="1176338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defTabSz="1176338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defTabSz="11763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defTabSz="11763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defTabSz="11763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defTabSz="11763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/>
                <a:r>
                  <a:rPr kumimoji="0" lang="ko-KR" altLang="en-US" sz="14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연산자 </a:t>
                </a:r>
                <a:r>
                  <a:rPr kumimoji="0" lang="en-US" altLang="ko-KR" sz="1400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sizeof</a:t>
                </a:r>
                <a:endPara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3432826" y="1312626"/>
              <a:ext cx="3826310" cy="14619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square">
              <a:spAutoFit/>
            </a:bodyPr>
            <a:lstStyle/>
            <a:p>
              <a:pPr marL="88900" indent="-88900" fontAlgn="ctr" latinLnBrk="0">
                <a:spcBef>
                  <a:spcPts val="200"/>
                </a:spcBef>
                <a:spcAft>
                  <a:spcPts val="200"/>
                </a:spcAft>
                <a:buClr>
                  <a:srgbClr val="EEECE1"/>
                </a:buClr>
                <a:buSzPct val="50000"/>
                <a:buBlip>
                  <a:blip r:embed="rId6"/>
                </a:buBlip>
              </a:pPr>
              <a:r>
                <a:rPr lang="ko-KR" altLang="en-US" sz="1200" dirty="0" err="1" smtClean="0">
                  <a:latin typeface="+mn-ea"/>
                </a:rPr>
                <a:t>연산값</a:t>
              </a:r>
              <a:r>
                <a:rPr lang="ko-KR" altLang="en-US" sz="1200" dirty="0" smtClean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또는 </a:t>
              </a:r>
              <a:r>
                <a:rPr lang="ko-KR" altLang="en-US" sz="1200" dirty="0" err="1">
                  <a:latin typeface="+mn-ea"/>
                </a:rPr>
                <a:t>자료형의</a:t>
              </a:r>
              <a:r>
                <a:rPr lang="ko-KR" altLang="en-US" sz="1200" dirty="0">
                  <a:latin typeface="+mn-ea"/>
                </a:rPr>
                <a:t> 저장장소의 크기를 구하는 </a:t>
              </a:r>
              <a:r>
                <a:rPr lang="ko-KR" altLang="en-US" sz="1200" dirty="0" smtClean="0">
                  <a:latin typeface="+mn-ea"/>
                </a:rPr>
                <a:t>연산자</a:t>
              </a:r>
              <a:endParaRPr lang="en-US" altLang="ko-KR" sz="1200" dirty="0" smtClean="0">
                <a:latin typeface="+mn-ea"/>
              </a:endParaRPr>
            </a:p>
            <a:p>
              <a:pPr marL="546100" lvl="1" indent="-88900" fontAlgn="ctr" latinLnBrk="0">
                <a:spcBef>
                  <a:spcPts val="200"/>
                </a:spcBef>
                <a:spcAft>
                  <a:spcPts val="200"/>
                </a:spcAft>
                <a:buClr>
                  <a:srgbClr val="EEECE1"/>
                </a:buClr>
                <a:buSzPct val="50000"/>
                <a:buBlip>
                  <a:blip r:embed="rId6"/>
                </a:buBlip>
              </a:pP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결과값은 </a:t>
              </a:r>
              <a:r>
                <a:rPr lang="ko-KR" altLang="en-US" sz="1100" dirty="0">
                  <a:solidFill>
                    <a:srgbClr val="7030A0"/>
                  </a:solidFill>
                  <a:latin typeface="+mn-ea"/>
                </a:rPr>
                <a:t>바이트 단위의 </a:t>
              </a: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정수</a:t>
              </a:r>
              <a:endParaRPr lang="en-US" altLang="ko-KR" sz="1100" dirty="0" smtClean="0">
                <a:solidFill>
                  <a:srgbClr val="7030A0"/>
                </a:solidFill>
                <a:latin typeface="+mn-ea"/>
              </a:endParaRPr>
            </a:p>
            <a:p>
              <a:pPr marL="546100" lvl="1" indent="-88900" fontAlgn="ctr" latinLnBrk="0">
                <a:spcBef>
                  <a:spcPts val="200"/>
                </a:spcBef>
                <a:spcAft>
                  <a:spcPts val="200"/>
                </a:spcAft>
                <a:buClr>
                  <a:srgbClr val="EEECE1"/>
                </a:buClr>
                <a:buSzPct val="50000"/>
                <a:buBlip>
                  <a:blip r:embed="rId6"/>
                </a:buBlip>
              </a:pPr>
              <a:r>
                <a:rPr lang="ko-KR" altLang="en-US" sz="1100" dirty="0" err="1" smtClean="0">
                  <a:solidFill>
                    <a:srgbClr val="7030A0"/>
                  </a:solidFill>
                  <a:latin typeface="+mn-ea"/>
                </a:rPr>
                <a:t>피연산자가</a:t>
              </a: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en-US" altLang="ko-KR" sz="1100" dirty="0" err="1">
                  <a:solidFill>
                    <a:srgbClr val="7030A0"/>
                  </a:solidFill>
                  <a:latin typeface="+mn-ea"/>
                </a:rPr>
                <a:t>int</a:t>
              </a:r>
              <a:r>
                <a:rPr lang="ko-KR" altLang="en-US" sz="1100" dirty="0">
                  <a:solidFill>
                    <a:srgbClr val="7030A0"/>
                  </a:solidFill>
                  <a:latin typeface="+mn-ea"/>
                </a:rPr>
                <a:t>와 같은 </a:t>
              </a:r>
              <a:r>
                <a:rPr lang="ko-KR" altLang="en-US" sz="1100" dirty="0" err="1">
                  <a:solidFill>
                    <a:srgbClr val="7030A0"/>
                  </a:solidFill>
                  <a:latin typeface="+mn-ea"/>
                </a:rPr>
                <a:t>자료형인</a:t>
              </a:r>
              <a:r>
                <a:rPr lang="ko-KR" altLang="en-US" sz="1100" dirty="0">
                  <a:solidFill>
                    <a:srgbClr val="7030A0"/>
                  </a:solidFill>
                  <a:latin typeface="+mn-ea"/>
                </a:rPr>
                <a:t> 경우 반드시 괄호를 </a:t>
              </a: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사용</a:t>
              </a:r>
              <a:endParaRPr lang="en-US" altLang="ko-KR" sz="1100" dirty="0" smtClean="0">
                <a:solidFill>
                  <a:srgbClr val="7030A0"/>
                </a:solidFill>
                <a:latin typeface="+mn-ea"/>
              </a:endParaRPr>
            </a:p>
            <a:p>
              <a:pPr marL="546100" lvl="1" indent="-88900" fontAlgn="ctr" latinLnBrk="0">
                <a:spcBef>
                  <a:spcPts val="200"/>
                </a:spcBef>
                <a:spcAft>
                  <a:spcPts val="200"/>
                </a:spcAft>
                <a:buClr>
                  <a:srgbClr val="EEECE1"/>
                </a:buClr>
                <a:buSzPct val="50000"/>
                <a:buBlip>
                  <a:blip r:embed="rId6"/>
                </a:buBlip>
              </a:pPr>
              <a:r>
                <a:rPr lang="ko-KR" altLang="en-US" sz="1100" dirty="0" err="1" smtClean="0">
                  <a:solidFill>
                    <a:srgbClr val="7030A0"/>
                  </a:solidFill>
                  <a:latin typeface="+mn-ea"/>
                </a:rPr>
                <a:t>피연산자가</a:t>
              </a: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ko-KR" altLang="en-US" sz="1100" dirty="0">
                  <a:solidFill>
                    <a:srgbClr val="7030A0"/>
                  </a:solidFill>
                  <a:latin typeface="+mn-ea"/>
                </a:rPr>
                <a:t>상수나 변수 또는 연산식이면 괄호는 생략 </a:t>
              </a:r>
              <a:r>
                <a:rPr lang="ko-KR" altLang="en-US" sz="1100" dirty="0" smtClean="0">
                  <a:solidFill>
                    <a:srgbClr val="7030A0"/>
                  </a:solidFill>
                  <a:latin typeface="+mn-ea"/>
                </a:rPr>
                <a:t>가능</a:t>
              </a:r>
              <a:endParaRPr lang="en-US" altLang="ko-KR" sz="1100" dirty="0" smtClean="0">
                <a:solidFill>
                  <a:srgbClr val="7030A0"/>
                </a:solidFill>
                <a:latin typeface="+mn-ea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5" y="4521459"/>
            <a:ext cx="4444760" cy="9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연산자의 우선순위</a:t>
            </a:r>
            <a:r>
              <a:rPr lang="en-US" altLang="ko-KR" dirty="0"/>
              <a:t>(priority)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42458" y="947908"/>
            <a:ext cx="5220450" cy="5477405"/>
            <a:chOff x="4286945" y="1350698"/>
            <a:chExt cx="4168779" cy="4407354"/>
          </a:xfrm>
        </p:grpSpPr>
        <p:pic>
          <p:nvPicPr>
            <p:cNvPr id="5" name="내용 개체 틀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962" y="4277163"/>
              <a:ext cx="4157762" cy="14808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945" y="1350698"/>
              <a:ext cx="4157762" cy="2961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5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수학이나 </a:t>
            </a:r>
            <a:r>
              <a:rPr lang="ko-KR" altLang="en-US" dirty="0"/>
              <a:t>공학에서의 다양한 수식을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연산의 </a:t>
            </a:r>
            <a:r>
              <a:rPr lang="ko-KR" altLang="en-US" dirty="0"/>
              <a:t>우선순위를 </a:t>
            </a:r>
            <a:r>
              <a:rPr lang="ko-KR" altLang="en-US" dirty="0" smtClean="0"/>
              <a:t>고려하여 </a:t>
            </a:r>
            <a:r>
              <a:rPr lang="ko-KR" altLang="en-US" dirty="0"/>
              <a:t>괄호의 사용이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제곱근을 </a:t>
            </a:r>
            <a:r>
              <a:rPr lang="ko-KR" altLang="en-US" dirty="0"/>
              <a:t>구하는 함수 </a:t>
            </a:r>
            <a:r>
              <a:rPr lang="en-US" altLang="ko-KR" dirty="0" err="1"/>
              <a:t>sqrt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연산식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241719"/>
            <a:ext cx="5089277" cy="29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표준입력으로 </a:t>
            </a:r>
            <a:r>
              <a:rPr lang="ko-KR" altLang="en-US" dirty="0"/>
              <a:t>받은 섭씨</a:t>
            </a:r>
            <a:r>
              <a:rPr lang="en-US" altLang="ko-KR" dirty="0"/>
              <a:t>(</a:t>
            </a:r>
            <a:r>
              <a:rPr lang="en-US" altLang="ko-KR" dirty="0" err="1"/>
              <a:t>celsius</a:t>
            </a:r>
            <a:r>
              <a:rPr lang="en-US" altLang="ko-KR" dirty="0"/>
              <a:t>) </a:t>
            </a:r>
            <a:r>
              <a:rPr lang="ko-KR" altLang="en-US" dirty="0"/>
              <a:t>온도를 화씨</a:t>
            </a:r>
            <a:r>
              <a:rPr lang="en-US" altLang="ko-KR" dirty="0"/>
              <a:t>(</a:t>
            </a:r>
            <a:r>
              <a:rPr lang="en-US" altLang="ko-KR" dirty="0" err="1"/>
              <a:t>fahrenheit</a:t>
            </a:r>
            <a:r>
              <a:rPr lang="en-US" altLang="ko-KR" dirty="0"/>
              <a:t>) </a:t>
            </a:r>
            <a:r>
              <a:rPr lang="ko-KR" altLang="en-US" dirty="0"/>
              <a:t>온도로 </a:t>
            </a:r>
            <a:r>
              <a:rPr lang="ko-KR" altLang="en-US" dirty="0" smtClean="0"/>
              <a:t>출력하는 프로그램</a:t>
            </a:r>
            <a:endParaRPr lang="en-US" altLang="ko-KR" dirty="0"/>
          </a:p>
          <a:p>
            <a:pPr lvl="1"/>
            <a:r>
              <a:rPr lang="ko-KR" altLang="en-US" dirty="0" smtClean="0"/>
              <a:t>다음과 </a:t>
            </a:r>
            <a:r>
              <a:rPr lang="ko-KR" altLang="en-US" dirty="0"/>
              <a:t>같은 입력과 출력</a:t>
            </a:r>
          </a:p>
          <a:p>
            <a:pPr lvl="1"/>
            <a:r>
              <a:rPr lang="ko-KR" altLang="en-US" dirty="0" smtClean="0"/>
              <a:t>섭씨</a:t>
            </a:r>
            <a:r>
              <a:rPr lang="en-US" altLang="ko-KR" dirty="0"/>
              <a:t>(C) </a:t>
            </a:r>
            <a:r>
              <a:rPr lang="ko-KR" altLang="en-US" dirty="0"/>
              <a:t>온도를 화씨 온도</a:t>
            </a:r>
            <a:r>
              <a:rPr lang="en-US" altLang="ko-KR" dirty="0"/>
              <a:t>(F)</a:t>
            </a:r>
            <a:r>
              <a:rPr lang="ko-KR" altLang="en-US" dirty="0"/>
              <a:t>로 변환하는 식</a:t>
            </a:r>
            <a:r>
              <a:rPr lang="en-US" altLang="ko-KR" dirty="0"/>
              <a:t>: F = </a:t>
            </a:r>
            <a:r>
              <a:rPr lang="en-US" altLang="ko-KR" dirty="0" smtClean="0"/>
              <a:t>9/5*C + </a:t>
            </a:r>
            <a:r>
              <a:rPr lang="en-US" altLang="ko-KR" dirty="0"/>
              <a:t>32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변환할 </a:t>
            </a:r>
            <a:r>
              <a:rPr lang="ko-KR" altLang="en-US" dirty="0"/>
              <a:t>섭씨온도를 입력하세요</a:t>
            </a:r>
            <a:r>
              <a:rPr lang="en-US" altLang="ko-KR" dirty="0"/>
              <a:t>. &gt;&gt; 34.765879</a:t>
            </a:r>
          </a:p>
          <a:p>
            <a:pPr lvl="1"/>
            <a:r>
              <a:rPr lang="ko-KR" altLang="en-US" dirty="0"/>
              <a:t>입력된 </a:t>
            </a:r>
            <a:r>
              <a:rPr lang="en-US" altLang="ko-KR" dirty="0"/>
              <a:t>34.77</a:t>
            </a:r>
            <a:r>
              <a:rPr lang="ko-KR" altLang="en-US" dirty="0"/>
              <a:t>도는 화씨온도로 </a:t>
            </a:r>
            <a:r>
              <a:rPr lang="en-US" altLang="ko-KR" dirty="0"/>
              <a:t>94.58</a:t>
            </a:r>
            <a:r>
              <a:rPr lang="ko-KR" altLang="en-US" dirty="0"/>
              <a:t>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섭씨</a:t>
            </a:r>
            <a:r>
              <a:rPr lang="en-US" altLang="ko-KR" dirty="0"/>
              <a:t>(</a:t>
            </a:r>
            <a:r>
              <a:rPr lang="en-US" altLang="ko-KR" dirty="0" err="1"/>
              <a:t>celsius</a:t>
            </a:r>
            <a:r>
              <a:rPr lang="en-US" altLang="ko-KR" dirty="0"/>
              <a:t>) </a:t>
            </a:r>
            <a:r>
              <a:rPr lang="ko-KR" altLang="en-US" dirty="0"/>
              <a:t>온도를 화씨</a:t>
            </a:r>
            <a:r>
              <a:rPr lang="en-US" altLang="ko-KR" dirty="0"/>
              <a:t>(</a:t>
            </a:r>
            <a:r>
              <a:rPr lang="en-US" altLang="ko-KR" dirty="0" err="1"/>
              <a:t>fahrenheit</a:t>
            </a:r>
            <a:r>
              <a:rPr lang="en-US" altLang="ko-KR" dirty="0"/>
              <a:t>) </a:t>
            </a:r>
            <a:r>
              <a:rPr lang="ko-KR" altLang="en-US" dirty="0"/>
              <a:t>온도로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8" y="3369898"/>
            <a:ext cx="5386195" cy="32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연산식과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다양한 연산자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실수 </a:t>
            </a:r>
            <a:r>
              <a:rPr lang="en-US" altLang="ko-KR" dirty="0"/>
              <a:t>2</a:t>
            </a:r>
            <a:r>
              <a:rPr lang="ko-KR" altLang="en-US" dirty="0"/>
              <a:t>개를 입력 받아 정수 값만의 곱을 구하시오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2. 2, 3, 5, 7, 11, 13, 17</a:t>
            </a:r>
            <a:r>
              <a:rPr lang="ko-KR" altLang="en-US" dirty="0"/>
              <a:t>의 평균을 정확히 </a:t>
            </a:r>
            <a:r>
              <a:rPr lang="ko-KR" altLang="en-US" dirty="0" err="1" smtClean="0"/>
              <a:t>실수값으로</a:t>
            </a:r>
            <a:r>
              <a:rPr lang="ko-KR" altLang="en-US" dirty="0" smtClean="0"/>
              <a:t> 계산하시오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키와 몸무게를 입력 받아 </a:t>
            </a:r>
            <a:r>
              <a:rPr lang="en-US" altLang="ko-KR" dirty="0"/>
              <a:t>BMI(body mass index)</a:t>
            </a:r>
            <a:r>
              <a:rPr lang="ko-KR" altLang="en-US" dirty="0"/>
              <a:t>를 소수 첫째 자리까지 보이시오</a:t>
            </a:r>
            <a:r>
              <a:rPr lang="en-US" altLang="ko-KR" dirty="0"/>
              <a:t>.(</a:t>
            </a:r>
            <a:r>
              <a:rPr lang="ko-KR" altLang="en-US" dirty="0"/>
              <a:t>단</a:t>
            </a:r>
            <a:r>
              <a:rPr lang="en-US" altLang="ko-KR" dirty="0"/>
              <a:t>, BMI = </a:t>
            </a:r>
            <a:r>
              <a:rPr lang="ko-KR" altLang="en-US" dirty="0"/>
              <a:t>몸무게</a:t>
            </a:r>
            <a:r>
              <a:rPr lang="en-US" altLang="ko-KR" dirty="0"/>
              <a:t>/</a:t>
            </a:r>
            <a:r>
              <a:rPr lang="ko-KR" altLang="en-US" dirty="0"/>
              <a:t>키</a:t>
            </a:r>
            <a:r>
              <a:rPr lang="en-US" altLang="ko-KR" baseline="30000" dirty="0"/>
              <a:t>2 </a:t>
            </a:r>
            <a:r>
              <a:rPr lang="en-US" altLang="ko-KR" dirty="0"/>
              <a:t>; </a:t>
            </a:r>
            <a:r>
              <a:rPr lang="ko-KR" altLang="en-US" dirty="0"/>
              <a:t>몸무게는 </a:t>
            </a:r>
            <a:r>
              <a:rPr lang="en-US" altLang="ko-KR" dirty="0"/>
              <a:t>kg, </a:t>
            </a:r>
            <a:r>
              <a:rPr lang="ko-KR" altLang="en-US" dirty="0"/>
              <a:t>키는 </a:t>
            </a:r>
            <a:r>
              <a:rPr lang="en-US" altLang="ko-KR" dirty="0"/>
              <a:t>m </a:t>
            </a:r>
            <a:r>
              <a:rPr lang="ko-KR" altLang="en-US" dirty="0"/>
              <a:t>단위임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실수 </a:t>
            </a:r>
            <a:r>
              <a:rPr lang="en-US" altLang="ko-KR" dirty="0"/>
              <a:t>5</a:t>
            </a:r>
            <a:r>
              <a:rPr lang="ko-KR" altLang="en-US" dirty="0"/>
              <a:t>개를 입력 받아</a:t>
            </a:r>
            <a:r>
              <a:rPr lang="en-US" altLang="ko-KR" dirty="0"/>
              <a:t>, </a:t>
            </a:r>
            <a:r>
              <a:rPr lang="ko-KR" altLang="en-US" dirty="0"/>
              <a:t>정수 부분만의 합과 </a:t>
            </a:r>
            <a:r>
              <a:rPr lang="ko-KR" altLang="en-US" dirty="0" smtClean="0"/>
              <a:t>소수 </a:t>
            </a:r>
            <a:r>
              <a:rPr lang="ko-KR" altLang="en-US" dirty="0"/>
              <a:t>부분만의 합을 각각 구하시오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비트논리연산자와 조건연산자를 이용하여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받은 문자의 </a:t>
            </a:r>
            <a:r>
              <a:rPr lang="ko-KR" altLang="en-US" dirty="0" err="1" smtClean="0"/>
              <a:t>아스키값을</a:t>
            </a:r>
            <a:r>
              <a:rPr lang="ko-KR" altLang="en-US" dirty="0" smtClean="0"/>
              <a:t> 이진수로 출력하시오</a:t>
            </a:r>
            <a:r>
              <a:rPr lang="en-US" altLang="ko-KR" dirty="0" smtClean="0"/>
              <a:t>.(</a:t>
            </a:r>
            <a:r>
              <a:rPr lang="ko-KR" altLang="en-US" dirty="0" smtClean="0"/>
              <a:t>가령 </a:t>
            </a:r>
            <a:r>
              <a:rPr lang="en-US" altLang="ko-KR" dirty="0" smtClean="0"/>
              <a:t>‘A’ </a:t>
            </a:r>
            <a:r>
              <a:rPr lang="ko-KR" altLang="en-US" dirty="0" smtClean="0"/>
              <a:t>면</a:t>
            </a:r>
            <a:r>
              <a:rPr lang="en-US" altLang="ko-KR" dirty="0" smtClean="0"/>
              <a:t>, 0100 0001)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30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725991" cy="4363410"/>
          </a:xfrm>
        </p:spPr>
        <p:txBody>
          <a:bodyPr>
            <a:normAutofit/>
          </a:bodyPr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r>
              <a:rPr lang="en-US" altLang="ko-KR" dirty="0"/>
              <a:t>, </a:t>
            </a:r>
            <a:r>
              <a:rPr lang="ko-KR" altLang="en-US" dirty="0" err="1"/>
              <a:t>연산식과</a:t>
            </a:r>
            <a:r>
              <a:rPr lang="ko-KR" altLang="en-US" dirty="0"/>
              <a:t> </a:t>
            </a:r>
            <a:r>
              <a:rPr lang="ko-KR" altLang="en-US" dirty="0" err="1"/>
              <a:t>연산값</a:t>
            </a:r>
            <a:endParaRPr lang="ko-KR" altLang="en-US" dirty="0"/>
          </a:p>
          <a:p>
            <a:pPr lvl="1"/>
            <a:r>
              <a:rPr lang="ko-KR" altLang="en-US" dirty="0" err="1" smtClean="0"/>
              <a:t>연산식</a:t>
            </a:r>
            <a:endParaRPr lang="en-US" altLang="ko-KR" dirty="0" smtClean="0"/>
          </a:p>
          <a:p>
            <a:pPr lvl="2"/>
            <a:r>
              <a:rPr lang="ko-KR" altLang="en-US" dirty="0"/>
              <a:t>일상 생활에서 사용하는 </a:t>
            </a:r>
            <a:r>
              <a:rPr lang="en-US" altLang="ko-KR" dirty="0"/>
              <a:t>(3 + 4 * 5)</a:t>
            </a:r>
            <a:r>
              <a:rPr lang="ko-KR" altLang="en-US" dirty="0"/>
              <a:t>와 같은 간단한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변수와 </a:t>
            </a:r>
            <a:r>
              <a:rPr lang="ko-KR" altLang="en-US" dirty="0"/>
              <a:t>다양한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함수의 호출 </a:t>
            </a:r>
            <a:r>
              <a:rPr lang="ko-KR" altLang="en-US" dirty="0"/>
              <a:t>등으로 구성되는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</a:t>
            </a:r>
            <a:r>
              <a:rPr lang="en-US" altLang="ko-KR" dirty="0"/>
              <a:t>(operator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 산술연산자 </a:t>
            </a:r>
            <a:r>
              <a:rPr lang="en-US" altLang="ko-KR" dirty="0"/>
              <a:t>+, -, * </a:t>
            </a:r>
            <a:r>
              <a:rPr lang="ko-KR" altLang="en-US" dirty="0"/>
              <a:t>기호와 같이 이미 </a:t>
            </a:r>
            <a:r>
              <a:rPr lang="ko-KR" altLang="en-US" dirty="0" smtClean="0"/>
              <a:t>정의된 </a:t>
            </a:r>
            <a:r>
              <a:rPr lang="ko-KR" altLang="en-US" dirty="0"/>
              <a:t>연산을 수행하는 문자 또는 문자조합 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</a:t>
            </a:r>
            <a:r>
              <a:rPr lang="en-US" altLang="ko-KR" dirty="0"/>
              <a:t>(operand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r>
              <a:rPr lang="ko-KR" altLang="en-US" dirty="0" smtClean="0"/>
              <a:t>연산</a:t>
            </a:r>
            <a:r>
              <a:rPr lang="en-US" altLang="ko-KR" dirty="0"/>
              <a:t>(operation)</a:t>
            </a:r>
            <a:r>
              <a:rPr lang="ko-KR" altLang="en-US" dirty="0"/>
              <a:t>에 참여하는 </a:t>
            </a:r>
            <a:r>
              <a:rPr lang="ko-KR" altLang="en-US" dirty="0" smtClean="0"/>
              <a:t>변수나 상수</a:t>
            </a:r>
            <a:endParaRPr lang="en-US" altLang="ko-KR" dirty="0" smtClean="0"/>
          </a:p>
          <a:p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en-US" altLang="ko-KR" dirty="0"/>
              <a:t>3 + </a:t>
            </a:r>
            <a:r>
              <a:rPr lang="en-US" altLang="ko-KR" dirty="0" smtClean="0"/>
              <a:t>4</a:t>
            </a:r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+’</a:t>
            </a:r>
            <a:r>
              <a:rPr lang="ko-KR" altLang="en-US" dirty="0"/>
              <a:t>는 연산자이고</a:t>
            </a:r>
            <a:r>
              <a:rPr lang="en-US" altLang="ko-KR" dirty="0"/>
              <a:t>, 3</a:t>
            </a:r>
            <a:r>
              <a:rPr lang="ko-KR" altLang="en-US" dirty="0"/>
              <a:t>과 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ko-KR" altLang="en-US" dirty="0" err="1" smtClean="0"/>
              <a:t>피연산자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ko-KR" altLang="en-US" dirty="0"/>
              <a:t>하나의 </a:t>
            </a:r>
            <a:r>
              <a:rPr lang="ko-KR" altLang="en-US" dirty="0" smtClean="0"/>
              <a:t>결과값</a:t>
            </a:r>
            <a:r>
              <a:rPr lang="en-US" altLang="ko-KR" dirty="0" smtClean="0"/>
              <a:t>: 7</a:t>
            </a:r>
          </a:p>
          <a:p>
            <a:pPr lvl="2"/>
            <a:r>
              <a:rPr lang="ko-KR" altLang="en-US" dirty="0" err="1" smtClean="0"/>
              <a:t>연산식의</a:t>
            </a:r>
            <a:r>
              <a:rPr lang="ko-KR" altLang="en-US" dirty="0" smtClean="0"/>
              <a:t> </a:t>
            </a:r>
            <a:r>
              <a:rPr lang="ko-KR" altLang="en-US" dirty="0"/>
              <a:t>결과값을 간단히 </a:t>
            </a:r>
            <a:r>
              <a:rPr lang="ko-KR" altLang="en-US" dirty="0" err="1" smtClean="0"/>
              <a:t>연산값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연산식과</a:t>
            </a:r>
            <a:r>
              <a:rPr lang="ko-KR" altLang="en-US" dirty="0"/>
              <a:t> 연산자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80" y="4269932"/>
            <a:ext cx="2895821" cy="2165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03" y="5261678"/>
            <a:ext cx="3704085" cy="1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항</a:t>
            </a:r>
            <a:r>
              <a:rPr lang="en-US" altLang="ko-KR" dirty="0"/>
              <a:t>(unary), </a:t>
            </a:r>
            <a:r>
              <a:rPr lang="ko-KR" altLang="en-US" dirty="0"/>
              <a:t>이항</a:t>
            </a:r>
            <a:r>
              <a:rPr lang="en-US" altLang="ko-KR" dirty="0"/>
              <a:t>(binary),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</a:t>
            </a:r>
            <a:r>
              <a:rPr lang="en-US" altLang="ko-KR" dirty="0"/>
              <a:t>ternary)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/>
              <a:t>연산자는 연산에 참여하는 </a:t>
            </a:r>
            <a:r>
              <a:rPr lang="ko-KR" altLang="en-US" dirty="0" err="1"/>
              <a:t>피연산자</a:t>
            </a:r>
            <a:r>
              <a:rPr lang="en-US" altLang="ko-KR" dirty="0"/>
              <a:t>(operand)</a:t>
            </a:r>
            <a:r>
              <a:rPr lang="ko-KR" altLang="en-US" dirty="0"/>
              <a:t>의 </a:t>
            </a:r>
            <a:r>
              <a:rPr lang="ko-KR" altLang="en-US" dirty="0" err="1"/>
              <a:t>갯수에</a:t>
            </a:r>
            <a:r>
              <a:rPr lang="ko-KR" altLang="en-US" dirty="0"/>
              <a:t> </a:t>
            </a:r>
            <a:r>
              <a:rPr lang="ko-KR" altLang="en-US" dirty="0" smtClean="0"/>
              <a:t>따라 구분</a:t>
            </a:r>
            <a:endParaRPr lang="en-US" altLang="ko-KR" dirty="0"/>
          </a:p>
          <a:p>
            <a:pPr lvl="2"/>
            <a:r>
              <a:rPr lang="ko-KR" altLang="en-US" dirty="0" smtClean="0"/>
              <a:t>부호를 </a:t>
            </a:r>
            <a:r>
              <a:rPr lang="ko-KR" altLang="en-US" dirty="0"/>
              <a:t>표시하는 </a:t>
            </a:r>
            <a:r>
              <a:rPr lang="en-US" altLang="ko-KR" dirty="0"/>
              <a:t>+, </a:t>
            </a:r>
            <a:r>
              <a:rPr lang="en-US" altLang="ko-KR" dirty="0" smtClean="0"/>
              <a:t>-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증감연산자 </a:t>
            </a:r>
            <a:r>
              <a:rPr lang="en-US" altLang="ko-KR" dirty="0" smtClean="0"/>
              <a:t>++, --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단항연산자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뺄셈의 </a:t>
            </a:r>
            <a:r>
              <a:rPr lang="en-US" altLang="ko-KR" dirty="0" smtClean="0"/>
              <a:t>+, -, </a:t>
            </a:r>
            <a:r>
              <a:rPr lang="en-US" altLang="ko-KR" dirty="0"/>
              <a:t>*, / </a:t>
            </a:r>
            <a:r>
              <a:rPr lang="ko-KR" altLang="en-US" dirty="0"/>
              <a:t>등의 연산은 </a:t>
            </a:r>
            <a:r>
              <a:rPr lang="ko-KR" altLang="en-US" dirty="0" smtClean="0"/>
              <a:t>이항연산자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삼항연산자는</a:t>
            </a:r>
            <a:r>
              <a:rPr lang="ko-KR" altLang="en-US" dirty="0" smtClean="0"/>
              <a:t> </a:t>
            </a:r>
            <a:r>
              <a:rPr lang="ko-KR" altLang="en-US" dirty="0"/>
              <a:t>조건연산자 ‘</a:t>
            </a:r>
            <a:r>
              <a:rPr lang="en-US" altLang="ko-KR" dirty="0"/>
              <a:t>? :’</a:t>
            </a:r>
            <a:r>
              <a:rPr lang="ko-KR" altLang="en-US" dirty="0"/>
              <a:t>가 </a:t>
            </a:r>
            <a:r>
              <a:rPr lang="ko-KR" altLang="en-US" dirty="0" smtClean="0"/>
              <a:t>유일</a:t>
            </a:r>
            <a:endParaRPr lang="en-US" altLang="ko-KR" dirty="0" smtClean="0"/>
          </a:p>
          <a:p>
            <a:r>
              <a:rPr lang="ko-KR" altLang="en-US" dirty="0" err="1" smtClean="0"/>
              <a:t>단항연산자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연산자의 </a:t>
            </a:r>
            <a:r>
              <a:rPr lang="ko-KR" altLang="en-US" dirty="0"/>
              <a:t>위치에 따라 전위와 후위로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++</a:t>
            </a:r>
            <a:r>
              <a:rPr lang="en-US" altLang="ko-KR" dirty="0"/>
              <a:t>a</a:t>
            </a:r>
            <a:r>
              <a:rPr lang="ko-KR" altLang="en-US" dirty="0"/>
              <a:t>처럼 연산자가 앞에 있으면 </a:t>
            </a:r>
            <a:r>
              <a:rPr lang="ko-KR" altLang="en-US" dirty="0" smtClean="0"/>
              <a:t>전위</a:t>
            </a:r>
            <a:r>
              <a:rPr lang="en-US" altLang="ko-KR" dirty="0" smtClean="0"/>
              <a:t>(</a:t>
            </a:r>
            <a:r>
              <a:rPr lang="en-US" altLang="ko-KR" dirty="0"/>
              <a:t>prefix)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</a:t>
            </a:r>
            <a:r>
              <a:rPr lang="en-US" altLang="ko-KR" dirty="0"/>
              <a:t>++</a:t>
            </a:r>
            <a:r>
              <a:rPr lang="ko-KR" altLang="en-US" dirty="0"/>
              <a:t>와 같이 연산자가 뒤에 있으면 후위</a:t>
            </a:r>
            <a:r>
              <a:rPr lang="en-US" altLang="ko-KR" dirty="0"/>
              <a:t>(postfix)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89" y="4009502"/>
            <a:ext cx="5432115" cy="23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4530808" cy="4230569"/>
          </a:xfrm>
        </p:spPr>
        <p:txBody>
          <a:bodyPr>
            <a:normAutofit/>
          </a:bodyPr>
          <a:lstStyle/>
          <a:p>
            <a:r>
              <a:rPr lang="ko-KR" altLang="en-US" dirty="0"/>
              <a:t>산술연산자는 </a:t>
            </a:r>
            <a:r>
              <a:rPr lang="en-US" altLang="ko-KR" dirty="0"/>
              <a:t>+ , -, *, /, </a:t>
            </a:r>
            <a:r>
              <a:rPr lang="en-US" altLang="ko-KR" dirty="0" smtClean="0"/>
              <a:t>%</a:t>
            </a:r>
          </a:p>
          <a:p>
            <a:pPr lvl="1"/>
            <a:r>
              <a:rPr lang="en-US" altLang="ko-KR" dirty="0" smtClean="0"/>
              <a:t>% </a:t>
            </a:r>
            <a:r>
              <a:rPr lang="ko-KR" altLang="en-US" dirty="0" smtClean="0"/>
              <a:t>나머지</a:t>
            </a:r>
            <a:r>
              <a:rPr lang="en-US" altLang="ko-KR" dirty="0"/>
              <a:t>(remainder, modulus)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피연산자로</a:t>
            </a:r>
            <a:r>
              <a:rPr lang="ko-KR" altLang="en-US" dirty="0" smtClean="0"/>
              <a:t> </a:t>
            </a:r>
            <a:r>
              <a:rPr lang="ko-KR" altLang="en-US" dirty="0"/>
              <a:t>정수만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나누기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10 / 4</a:t>
            </a:r>
            <a:r>
              <a:rPr lang="ko-KR" altLang="en-US" dirty="0"/>
              <a:t>는 </a:t>
            </a:r>
            <a:r>
              <a:rPr lang="ko-KR" altLang="en-US" dirty="0" err="1"/>
              <a:t>연산값이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 smtClean="0"/>
              <a:t>나머지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a % </a:t>
            </a:r>
            <a:r>
              <a:rPr lang="en-US" altLang="ko-KR" dirty="0" smtClean="0"/>
              <a:t>b</a:t>
            </a:r>
          </a:p>
          <a:p>
            <a:pPr lvl="2"/>
            <a:r>
              <a:rPr lang="ko-KR" altLang="en-US" dirty="0" smtClean="0"/>
              <a:t>결과는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나머지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%</a:t>
            </a:r>
            <a:r>
              <a:rPr lang="ko-KR" altLang="en-US" dirty="0"/>
              <a:t>의 </a:t>
            </a:r>
            <a:r>
              <a:rPr lang="ko-KR" altLang="en-US" dirty="0" err="1"/>
              <a:t>피연산자는</a:t>
            </a:r>
            <a:r>
              <a:rPr lang="ko-KR" altLang="en-US" dirty="0"/>
              <a:t> 반드시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실수이면 </a:t>
            </a:r>
            <a:r>
              <a:rPr lang="ko-KR" altLang="en-US" dirty="0"/>
              <a:t>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 smtClean="0"/>
              <a:t>부호 연산자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  <a:endParaRPr lang="en-US" altLang="ko-KR" dirty="0" smtClean="0"/>
          </a:p>
          <a:p>
            <a:pPr lvl="1"/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+3, -4.5, -</a:t>
            </a:r>
            <a:r>
              <a:rPr lang="en-US" altLang="ko-KR" dirty="0" smtClean="0"/>
              <a:t>a</a:t>
            </a:r>
          </a:p>
          <a:p>
            <a:pPr lvl="1"/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변수의 부호로 표기하는 연산자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산술연산자와 부호연산자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83" y="1095693"/>
            <a:ext cx="3940634" cy="1473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9" y="4332110"/>
            <a:ext cx="6138639" cy="17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대입연산자 </a:t>
            </a:r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652538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28701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38472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assignment.c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93603" y="1637044"/>
            <a:ext cx="7831247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대입연산자</a:t>
            </a:r>
            <a:r>
              <a:rPr lang="en-US" altLang="ko-KR" sz="1200" dirty="0">
                <a:latin typeface="+mn-ea"/>
              </a:rPr>
              <a:t>(assignment operator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=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연산자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오른쪽의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연산값을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변수에 저장하는 연산자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연산자 </a:t>
            </a:r>
            <a:r>
              <a:rPr lang="ko-KR" altLang="en-US" sz="1200" dirty="0">
                <a:latin typeface="+mn-ea"/>
              </a:rPr>
              <a:t>오른쪽에 위치한 </a:t>
            </a:r>
            <a:r>
              <a:rPr lang="ko-KR" altLang="en-US" sz="1200" dirty="0" err="1">
                <a:latin typeface="+mn-ea"/>
              </a:rPr>
              <a:t>연산식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exp</a:t>
            </a:r>
            <a:r>
              <a:rPr lang="ko-KR" altLang="en-US" sz="1200" dirty="0">
                <a:latin typeface="+mn-ea"/>
              </a:rPr>
              <a:t>를 </a:t>
            </a:r>
            <a:r>
              <a:rPr lang="ko-KR" altLang="en-US" sz="1200" dirty="0" smtClean="0">
                <a:latin typeface="+mn-ea"/>
              </a:rPr>
              <a:t>계산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오른쪽을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의미하는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right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단어에서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r-value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그 </a:t>
            </a:r>
            <a:r>
              <a:rPr lang="ko-KR" altLang="en-US" sz="1200" dirty="0">
                <a:latin typeface="+mn-ea"/>
              </a:rPr>
              <a:t>결과를 왼쪽 변수 </a:t>
            </a:r>
            <a:r>
              <a:rPr lang="en-US" altLang="ko-KR" sz="1200" dirty="0" err="1">
                <a:latin typeface="+mn-ea"/>
              </a:rPr>
              <a:t>var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왼쪽을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의미하는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left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단어에서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l-value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a </a:t>
            </a:r>
            <a:r>
              <a:rPr lang="en-US" altLang="ko-KR" sz="1200" dirty="0">
                <a:latin typeface="+mn-ea"/>
              </a:rPr>
              <a:t>= b = c = 5</a:t>
            </a:r>
            <a:r>
              <a:rPr lang="ko-KR" altLang="en-US" sz="1200" dirty="0">
                <a:latin typeface="+mn-ea"/>
              </a:rPr>
              <a:t>와 같은 중첩된 </a:t>
            </a:r>
            <a:r>
              <a:rPr lang="ko-KR" altLang="en-US" sz="1200" dirty="0" err="1" smtClean="0">
                <a:latin typeface="+mn-ea"/>
              </a:rPr>
              <a:t>대입문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대입연산자의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결합성이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‘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오른쪽에서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왼쪽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(&lt;--)’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이므로 많은 변수에 동일한 값을 한 번에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대입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즉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변수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a, b, c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모두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5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연산값은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마지막으로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에 저장된 값인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5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7" y="4108362"/>
            <a:ext cx="3419032" cy="13920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16" y="4061247"/>
            <a:ext cx="4914899" cy="14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6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축약 대입연산자 </a:t>
            </a:r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003225" y="1801572"/>
            <a:ext cx="1924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#define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인자 사용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077735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287506"/>
            <a:ext cx="17997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assignment.c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6006" y="1730993"/>
            <a:ext cx="4055674" cy="11746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latin typeface="+mn-ea"/>
              </a:rPr>
              <a:t>대입연산식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 = </a:t>
            </a:r>
            <a:r>
              <a:rPr lang="en-US" altLang="ko-KR" sz="1200" dirty="0" err="1" smtClean="0">
                <a:latin typeface="+mn-ea"/>
              </a:rPr>
              <a:t>a+b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중복된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를 생략하고 간결하게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 += b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en-US" altLang="ko-KR" sz="1200" dirty="0">
                <a:latin typeface="+mn-ea"/>
              </a:rPr>
              <a:t>-=, *=, /=, %=</a:t>
            </a:r>
            <a:r>
              <a:rPr lang="ko-KR" altLang="en-US" sz="1200" dirty="0">
                <a:latin typeface="+mn-ea"/>
              </a:rPr>
              <a:t>을 축약 대입연산자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산술연산자와 대입연산자를 이어 붙인 연산자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+=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즉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 += 2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a = a+2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의 대입연산을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의미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3" y="3342749"/>
            <a:ext cx="3980810" cy="22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4010771" cy="5620212"/>
          </a:xfrm>
        </p:spPr>
        <p:txBody>
          <a:bodyPr>
            <a:normAutofit/>
          </a:bodyPr>
          <a:lstStyle/>
          <a:p>
            <a:r>
              <a:rPr lang="ko-KR" altLang="en-US" dirty="0"/>
              <a:t>연산자 </a:t>
            </a:r>
            <a:r>
              <a:rPr lang="en-US" altLang="ko-KR" dirty="0"/>
              <a:t>++, --</a:t>
            </a:r>
          </a:p>
          <a:p>
            <a:pPr lvl="1"/>
            <a:r>
              <a:rPr lang="ko-KR" altLang="en-US" dirty="0"/>
              <a:t>증가연산자 </a:t>
            </a:r>
            <a:r>
              <a:rPr lang="en-US" altLang="ko-KR" dirty="0" smtClean="0"/>
              <a:t>++</a:t>
            </a:r>
          </a:p>
          <a:p>
            <a:pPr lvl="2"/>
            <a:r>
              <a:rPr lang="ko-KR" altLang="en-US" dirty="0" err="1"/>
              <a:t>변수값을</a:t>
            </a:r>
            <a:r>
              <a:rPr lang="ko-KR" altLang="en-US" dirty="0"/>
              <a:t> 각각 </a:t>
            </a:r>
            <a:r>
              <a:rPr lang="en-US" altLang="ko-KR" dirty="0"/>
              <a:t>1 </a:t>
            </a:r>
            <a:r>
              <a:rPr lang="ko-KR" altLang="en-US" dirty="0" smtClean="0"/>
              <a:t>증가시킴</a:t>
            </a:r>
            <a:endParaRPr lang="en-US" altLang="ko-KR" dirty="0"/>
          </a:p>
          <a:p>
            <a:pPr lvl="1"/>
            <a:r>
              <a:rPr lang="ko-KR" altLang="en-US" dirty="0" smtClean="0"/>
              <a:t>감소연산자 </a:t>
            </a:r>
            <a:r>
              <a:rPr lang="en-US" altLang="ko-KR" dirty="0" smtClean="0"/>
              <a:t>–</a:t>
            </a:r>
          </a:p>
          <a:p>
            <a:pPr lvl="2"/>
            <a:r>
              <a:rPr lang="en-US" altLang="ko-KR" dirty="0" smtClean="0"/>
              <a:t>1 </a:t>
            </a:r>
            <a:r>
              <a:rPr lang="ko-KR" altLang="en-US" dirty="0" smtClean="0"/>
              <a:t>감소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</a:t>
            </a:r>
            <a:r>
              <a:rPr lang="en-US" altLang="ko-KR" dirty="0"/>
              <a:t>++</a:t>
            </a:r>
            <a:r>
              <a:rPr lang="ko-KR" altLang="en-US" dirty="0"/>
              <a:t>와 </a:t>
            </a:r>
            <a:r>
              <a:rPr lang="en-US" altLang="ko-KR" dirty="0"/>
              <a:t>++</a:t>
            </a:r>
            <a:r>
              <a:rPr lang="en-US" altLang="ko-KR" dirty="0" smtClean="0"/>
              <a:t>n</a:t>
            </a:r>
          </a:p>
          <a:p>
            <a:pPr lvl="2"/>
            <a:r>
              <a:rPr lang="ko-KR" altLang="en-US" dirty="0" smtClean="0"/>
              <a:t>모두 </a:t>
            </a:r>
            <a:r>
              <a:rPr lang="en-US" altLang="ko-KR" dirty="0"/>
              <a:t>n=n+1</a:t>
            </a:r>
            <a:r>
              <a:rPr lang="ko-KR" altLang="en-US" dirty="0"/>
              <a:t>의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n--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--n</a:t>
            </a:r>
          </a:p>
          <a:p>
            <a:pPr lvl="2"/>
            <a:r>
              <a:rPr lang="en-US" altLang="ko-KR" dirty="0" smtClean="0"/>
              <a:t>n=n-1</a:t>
            </a:r>
            <a:r>
              <a:rPr lang="ko-KR" altLang="en-US" dirty="0"/>
              <a:t>의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smtClean="0"/>
              <a:t>연산의 일부나 함수의 인자로 사용되면 전위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후위 결과 다름</a:t>
            </a:r>
            <a:endParaRPr lang="en-US" altLang="ko-KR" dirty="0" smtClean="0"/>
          </a:p>
          <a:p>
            <a:r>
              <a:rPr lang="en-US" altLang="ko-KR" dirty="0" smtClean="0"/>
              <a:t>n++: </a:t>
            </a:r>
            <a:r>
              <a:rPr lang="ko-KR" altLang="en-US" dirty="0" smtClean="0"/>
              <a:t>후위</a:t>
            </a:r>
            <a:r>
              <a:rPr lang="en-US" altLang="ko-KR" dirty="0"/>
              <a:t>(postfix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/>
              <a:t>증가되기 전 값이 </a:t>
            </a:r>
            <a:r>
              <a:rPr lang="ko-KR" altLang="en-US" dirty="0" smtClean="0"/>
              <a:t>연산에 사용</a:t>
            </a:r>
            <a:endParaRPr lang="en-US" altLang="ko-KR" dirty="0" smtClean="0"/>
          </a:p>
          <a:p>
            <a:r>
              <a:rPr lang="en-US" altLang="ko-KR" dirty="0" smtClean="0"/>
              <a:t>++n: </a:t>
            </a:r>
            <a:r>
              <a:rPr lang="ko-KR" altLang="en-US" dirty="0" smtClean="0"/>
              <a:t>전위</a:t>
            </a:r>
            <a:r>
              <a:rPr lang="en-US" altLang="ko-KR" dirty="0"/>
              <a:t>(prefix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/>
              <a:t>증가된 값이 </a:t>
            </a:r>
            <a:r>
              <a:rPr lang="ko-KR" altLang="en-US" dirty="0" smtClean="0"/>
              <a:t>연산에 사용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증가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감소 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45" y="2219712"/>
            <a:ext cx="4045662" cy="30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관계와 논리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조건과 비트연산자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10748</TotalTime>
  <Words>1247</Words>
  <Application>Microsoft Office PowerPoint</Application>
  <PresentationFormat>화면 슬라이드 쇼(4:3)</PresentationFormat>
  <Paragraphs>194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HOBRO</cp:lastModifiedBy>
  <cp:revision>485</cp:revision>
  <cp:lastPrinted>2016-01-06T02:11:22Z</cp:lastPrinted>
  <dcterms:created xsi:type="dcterms:W3CDTF">2013-05-23T04:26:30Z</dcterms:created>
  <dcterms:modified xsi:type="dcterms:W3CDTF">2018-10-30T03:38:00Z</dcterms:modified>
</cp:coreProperties>
</file>